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Nuni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bold.fntdata"/><Relationship Id="rId11" Type="http://schemas.openxmlformats.org/officeDocument/2006/relationships/slide" Target="slides/slide6.xml"/><Relationship Id="rId22" Type="http://schemas.openxmlformats.org/officeDocument/2006/relationships/font" Target="fonts/Nunito-boldItalic.fntdata"/><Relationship Id="rId10" Type="http://schemas.openxmlformats.org/officeDocument/2006/relationships/slide" Target="slides/slide5.xml"/><Relationship Id="rId21" Type="http://schemas.openxmlformats.org/officeDocument/2006/relationships/font" Target="fonts/Nunit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Nunito-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d191e194fb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d191e194fb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d191e194fb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d191e194fb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d191e194fb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d191e194fb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d191e194fb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d191e194fb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d191e194fb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d191e194fb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d191e194fb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d191e194fb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d191e194fb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d191e194fb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d191e194fb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d191e194fb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d191e194fb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d191e194fb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d191e194fb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d191e194fb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d191e194fb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d191e194fb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d191e194fb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d191e194fb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U of R Buy &amp; Sell</a:t>
            </a:r>
            <a:endParaRPr/>
          </a:p>
        </p:txBody>
      </p:sp>
      <p:sp>
        <p:nvSpPr>
          <p:cNvPr id="129" name="Google Shape;129;p13"/>
          <p:cNvSpPr txBox="1"/>
          <p:nvPr>
            <p:ph idx="1" type="subTitle"/>
          </p:nvPr>
        </p:nvSpPr>
        <p:spPr>
          <a:xfrm>
            <a:off x="1858700" y="3139726"/>
            <a:ext cx="5361300" cy="931200"/>
          </a:xfrm>
          <a:prstGeom prst="rect">
            <a:avLst/>
          </a:prstGeom>
        </p:spPr>
        <p:txBody>
          <a:bodyPr anchorCtr="0" anchor="t" bIns="91425" lIns="91425" spcFirstLastPara="1" rIns="91425" wrap="square" tIns="91425">
            <a:noAutofit/>
          </a:bodyPr>
          <a:lstStyle/>
          <a:p>
            <a:pPr indent="0" lvl="0" marL="0" rtl="0" algn="ctr">
              <a:lnSpc>
                <a:spcPct val="180000"/>
              </a:lnSpc>
              <a:spcBef>
                <a:spcPts val="0"/>
              </a:spcBef>
              <a:spcAft>
                <a:spcPts val="0"/>
              </a:spcAft>
              <a:buSzPts val="605"/>
              <a:buNone/>
            </a:pPr>
            <a:r>
              <a:rPr lang="en" sz="1400"/>
              <a:t>CS476 Final Project</a:t>
            </a:r>
            <a:endParaRPr sz="1400"/>
          </a:p>
          <a:p>
            <a:pPr indent="0" lvl="0" marL="0" rtl="0" algn="ctr">
              <a:lnSpc>
                <a:spcPct val="180000"/>
              </a:lnSpc>
              <a:spcBef>
                <a:spcPts val="0"/>
              </a:spcBef>
              <a:spcAft>
                <a:spcPts val="0"/>
              </a:spcAft>
              <a:buSzPts val="605"/>
              <a:buNone/>
            </a:pPr>
            <a:r>
              <a:rPr lang="en" sz="1400"/>
              <a:t>Ibrahim Adogba  | Wilbur Dulce | James Sieben</a:t>
            </a:r>
            <a:endParaRPr sz="1400"/>
          </a:p>
          <a:p>
            <a:pPr indent="0" lvl="0" marL="0" rtl="0" algn="ctr">
              <a:lnSpc>
                <a:spcPct val="80000"/>
              </a:lnSpc>
              <a:spcBef>
                <a:spcPts val="0"/>
              </a:spcBef>
              <a:spcAft>
                <a:spcPts val="0"/>
              </a:spcAft>
              <a:buSzPts val="605"/>
              <a:buNone/>
            </a:pPr>
            <a:r>
              <a:t/>
            </a:r>
            <a:endParaRPr sz="1480"/>
          </a:p>
          <a:p>
            <a:pPr indent="0" lvl="0" marL="0" rtl="0" algn="ctr">
              <a:lnSpc>
                <a:spcPct val="80000"/>
              </a:lnSpc>
              <a:spcBef>
                <a:spcPts val="0"/>
              </a:spcBef>
              <a:spcAft>
                <a:spcPts val="0"/>
              </a:spcAft>
              <a:buSzPts val="605"/>
              <a:buNone/>
            </a:pPr>
            <a:r>
              <a:t/>
            </a:r>
            <a:endParaRPr sz="148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2"/>
          <p:cNvSpPr txBox="1"/>
          <p:nvPr>
            <p:ph type="title"/>
          </p:nvPr>
        </p:nvSpPr>
        <p:spPr>
          <a:xfrm>
            <a:off x="875600" y="4152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Design Pattern: Factory</a:t>
            </a:r>
            <a:endParaRPr/>
          </a:p>
        </p:txBody>
      </p:sp>
      <p:pic>
        <p:nvPicPr>
          <p:cNvPr id="193" name="Google Shape;193;p22"/>
          <p:cNvPicPr preferRelativeResize="0"/>
          <p:nvPr/>
        </p:nvPicPr>
        <p:blipFill>
          <a:blip r:embed="rId3">
            <a:alphaModFix/>
          </a:blip>
          <a:stretch>
            <a:fillRect/>
          </a:stretch>
        </p:blipFill>
        <p:spPr>
          <a:xfrm>
            <a:off x="3743000" y="1072450"/>
            <a:ext cx="5060925" cy="2400700"/>
          </a:xfrm>
          <a:prstGeom prst="rect">
            <a:avLst/>
          </a:prstGeom>
          <a:noFill/>
          <a:ln>
            <a:noFill/>
          </a:ln>
        </p:spPr>
      </p:pic>
      <p:sp>
        <p:nvSpPr>
          <p:cNvPr id="194" name="Google Shape;194;p22"/>
          <p:cNvSpPr txBox="1"/>
          <p:nvPr>
            <p:ph idx="1" type="body"/>
          </p:nvPr>
        </p:nvSpPr>
        <p:spPr>
          <a:xfrm>
            <a:off x="819150" y="1072450"/>
            <a:ext cx="3753000" cy="36267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en"/>
              <a:t>Makes creating or deleting book objects simpler and keeps code organised</a:t>
            </a:r>
            <a:endParaRPr/>
          </a:p>
          <a:p>
            <a:pPr indent="-311150" lvl="0" marL="457200" rtl="0" algn="l">
              <a:lnSpc>
                <a:spcPct val="150000"/>
              </a:lnSpc>
              <a:spcBef>
                <a:spcPts val="0"/>
              </a:spcBef>
              <a:spcAft>
                <a:spcPts val="0"/>
              </a:spcAft>
              <a:buSzPts val="1300"/>
              <a:buChar char="●"/>
            </a:pPr>
            <a:r>
              <a:rPr lang="en"/>
              <a:t>Similar for adding users to the database</a:t>
            </a:r>
            <a:endParaRPr/>
          </a:p>
          <a:p>
            <a:pPr indent="-311150" lvl="0" marL="457200" rtl="0" algn="l">
              <a:lnSpc>
                <a:spcPct val="150000"/>
              </a:lnSpc>
              <a:spcBef>
                <a:spcPts val="0"/>
              </a:spcBef>
              <a:spcAft>
                <a:spcPts val="0"/>
              </a:spcAft>
              <a:buSzPts val="1300"/>
              <a:buChar char="●"/>
            </a:pPr>
            <a:r>
              <a:rPr lang="en"/>
              <a:t>A book can be uploaded by normal users        or by administrators - then the                  create function is called and a new             book object is created with info like              the title, author, and ISBN</a:t>
            </a:r>
            <a:endParaRPr/>
          </a:p>
          <a:p>
            <a:pPr indent="-311150" lvl="0" marL="457200" rtl="0" algn="l">
              <a:lnSpc>
                <a:spcPct val="150000"/>
              </a:lnSpc>
              <a:spcBef>
                <a:spcPts val="0"/>
              </a:spcBef>
              <a:spcAft>
                <a:spcPts val="0"/>
              </a:spcAft>
              <a:buSzPts val="1300"/>
              <a:buChar char="●"/>
            </a:pPr>
            <a:r>
              <a:rPr lang="en"/>
              <a:t>The client is only able to see the interfaces for the bookstore and books</a:t>
            </a:r>
            <a:endParaRPr/>
          </a:p>
          <a:p>
            <a:pPr indent="0" lvl="0" marL="457200" rtl="0" algn="l">
              <a:spcBef>
                <a:spcPts val="120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3"/>
          <p:cNvSpPr txBox="1"/>
          <p:nvPr>
            <p:ph type="title"/>
          </p:nvPr>
        </p:nvSpPr>
        <p:spPr>
          <a:xfrm>
            <a:off x="819150" y="429325"/>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Design Pattern: Factory Cont.</a:t>
            </a:r>
            <a:endParaRPr/>
          </a:p>
        </p:txBody>
      </p:sp>
      <p:sp>
        <p:nvSpPr>
          <p:cNvPr id="200" name="Google Shape;200;p23"/>
          <p:cNvSpPr txBox="1"/>
          <p:nvPr>
            <p:ph idx="1" type="body"/>
          </p:nvPr>
        </p:nvSpPr>
        <p:spPr>
          <a:xfrm>
            <a:off x="819150" y="1065400"/>
            <a:ext cx="3552000" cy="33732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en"/>
              <a:t>Sellers can be thought of as the factories creating new books by making new posts</a:t>
            </a:r>
            <a:endParaRPr/>
          </a:p>
          <a:p>
            <a:pPr indent="-311150" lvl="0" marL="457200" rtl="0" algn="l">
              <a:lnSpc>
                <a:spcPct val="150000"/>
              </a:lnSpc>
              <a:spcBef>
                <a:spcPts val="0"/>
              </a:spcBef>
              <a:spcAft>
                <a:spcPts val="0"/>
              </a:spcAft>
              <a:buSzPts val="1300"/>
              <a:buChar char="●"/>
            </a:pPr>
            <a:r>
              <a:rPr lang="en"/>
              <a:t>Buyers only interact with the View which uses the Controller to display the bookstore website and books</a:t>
            </a:r>
            <a:endParaRPr/>
          </a:p>
          <a:p>
            <a:pPr indent="-311150" lvl="0" marL="457200" rtl="0" algn="l">
              <a:lnSpc>
                <a:spcPct val="150000"/>
              </a:lnSpc>
              <a:spcBef>
                <a:spcPts val="0"/>
              </a:spcBef>
              <a:spcAft>
                <a:spcPts val="0"/>
              </a:spcAft>
              <a:buSzPts val="1300"/>
              <a:buChar char="●"/>
            </a:pPr>
            <a:r>
              <a:rPr lang="en"/>
              <a:t>The code shown takes user-entered info to make a new post and saves it in the database - this can be thought of as the create function in the factory</a:t>
            </a:r>
            <a:endParaRPr/>
          </a:p>
        </p:txBody>
      </p:sp>
      <p:pic>
        <p:nvPicPr>
          <p:cNvPr id="201" name="Google Shape;201;p23"/>
          <p:cNvPicPr preferRelativeResize="0"/>
          <p:nvPr/>
        </p:nvPicPr>
        <p:blipFill>
          <a:blip r:embed="rId3">
            <a:alphaModFix/>
          </a:blip>
          <a:stretch>
            <a:fillRect/>
          </a:stretch>
        </p:blipFill>
        <p:spPr>
          <a:xfrm>
            <a:off x="4326325" y="1065400"/>
            <a:ext cx="3753001" cy="1803287"/>
          </a:xfrm>
          <a:prstGeom prst="rect">
            <a:avLst/>
          </a:prstGeom>
          <a:noFill/>
          <a:ln>
            <a:noFill/>
          </a:ln>
        </p:spPr>
      </p:pic>
      <p:pic>
        <p:nvPicPr>
          <p:cNvPr id="202" name="Google Shape;202;p23"/>
          <p:cNvPicPr preferRelativeResize="0"/>
          <p:nvPr/>
        </p:nvPicPr>
        <p:blipFill rotWithShape="1">
          <a:blip r:embed="rId4">
            <a:alphaModFix/>
          </a:blip>
          <a:srcRect b="0" l="0" r="14398" t="0"/>
          <a:stretch/>
        </p:blipFill>
        <p:spPr>
          <a:xfrm>
            <a:off x="4326325" y="2868675"/>
            <a:ext cx="4613023" cy="20589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4"/>
          <p:cNvSpPr txBox="1"/>
          <p:nvPr>
            <p:ph type="title"/>
          </p:nvPr>
        </p:nvSpPr>
        <p:spPr>
          <a:xfrm>
            <a:off x="819150" y="422275"/>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Software Behaviour</a:t>
            </a:r>
            <a:endParaRPr/>
          </a:p>
        </p:txBody>
      </p:sp>
      <p:pic>
        <p:nvPicPr>
          <p:cNvPr id="208" name="Google Shape;208;p24"/>
          <p:cNvPicPr preferRelativeResize="0"/>
          <p:nvPr/>
        </p:nvPicPr>
        <p:blipFill>
          <a:blip r:embed="rId3">
            <a:alphaModFix/>
          </a:blip>
          <a:stretch>
            <a:fillRect/>
          </a:stretch>
        </p:blipFill>
        <p:spPr>
          <a:xfrm>
            <a:off x="3799250" y="2078449"/>
            <a:ext cx="4810076" cy="2360401"/>
          </a:xfrm>
          <a:prstGeom prst="rect">
            <a:avLst/>
          </a:prstGeom>
          <a:noFill/>
          <a:ln>
            <a:noFill/>
          </a:ln>
        </p:spPr>
      </p:pic>
      <p:sp>
        <p:nvSpPr>
          <p:cNvPr id="209" name="Google Shape;209;p24"/>
          <p:cNvSpPr txBox="1"/>
          <p:nvPr>
            <p:ph idx="1" type="body"/>
          </p:nvPr>
        </p:nvSpPr>
        <p:spPr>
          <a:xfrm>
            <a:off x="819150" y="1023050"/>
            <a:ext cx="7505700" cy="34158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en"/>
              <a:t>The site functions in a similar way to Kijiji or Facebook marketplace</a:t>
            </a:r>
            <a:endParaRPr/>
          </a:p>
          <a:p>
            <a:pPr indent="-311150" lvl="0" marL="457200" rtl="0" algn="l">
              <a:lnSpc>
                <a:spcPct val="150000"/>
              </a:lnSpc>
              <a:spcBef>
                <a:spcPts val="0"/>
              </a:spcBef>
              <a:spcAft>
                <a:spcPts val="0"/>
              </a:spcAft>
              <a:buSzPts val="1300"/>
              <a:buChar char="●"/>
            </a:pPr>
            <a:r>
              <a:rPr lang="en"/>
              <a:t>Sellers upload their own books to sell and buyers browse books and message sellers directly</a:t>
            </a:r>
            <a:endParaRPr/>
          </a:p>
          <a:p>
            <a:pPr indent="-311150" lvl="0" marL="457200" rtl="0" algn="l">
              <a:lnSpc>
                <a:spcPct val="150000"/>
              </a:lnSpc>
              <a:spcBef>
                <a:spcPts val="0"/>
              </a:spcBef>
              <a:spcAft>
                <a:spcPts val="0"/>
              </a:spcAft>
              <a:buSzPts val="1300"/>
              <a:buChar char="●"/>
            </a:pPr>
            <a:r>
              <a:rPr lang="en"/>
              <a:t>Transactions do not take place on our website, instead users are expected to work out payment methods and book exchanges                                                                                                               themselves after connecting through                                                                                                                our site</a:t>
            </a:r>
            <a:endParaRPr/>
          </a:p>
          <a:p>
            <a:pPr indent="-311150" lvl="0" marL="457200" rtl="0" algn="l">
              <a:lnSpc>
                <a:spcPct val="150000"/>
              </a:lnSpc>
              <a:spcBef>
                <a:spcPts val="0"/>
              </a:spcBef>
              <a:spcAft>
                <a:spcPts val="0"/>
              </a:spcAft>
              <a:buSzPts val="1300"/>
              <a:buChar char="●"/>
            </a:pPr>
            <a:r>
              <a:rPr lang="en"/>
              <a:t>The site allows users to search,                                                                                                                                 view top picks, view a specific book,                                                                                                                    add a book to favourites, and upload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5"/>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Thanks!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4011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Purpose and Goals</a:t>
            </a:r>
            <a:endParaRPr/>
          </a:p>
        </p:txBody>
      </p:sp>
      <p:pic>
        <p:nvPicPr>
          <p:cNvPr id="135" name="Google Shape;135;p14"/>
          <p:cNvPicPr preferRelativeResize="0"/>
          <p:nvPr/>
        </p:nvPicPr>
        <p:blipFill>
          <a:blip r:embed="rId3">
            <a:alphaModFix/>
          </a:blip>
          <a:stretch>
            <a:fillRect/>
          </a:stretch>
        </p:blipFill>
        <p:spPr>
          <a:xfrm>
            <a:off x="3985100" y="2156650"/>
            <a:ext cx="4502625" cy="2220525"/>
          </a:xfrm>
          <a:prstGeom prst="rect">
            <a:avLst/>
          </a:prstGeom>
          <a:noFill/>
          <a:ln>
            <a:noFill/>
          </a:ln>
          <a:effectLst>
            <a:outerShdw blurRad="57150" rotWithShape="0" algn="bl" dir="5400000" dist="19050">
              <a:srgbClr val="000000">
                <a:alpha val="50000"/>
              </a:srgbClr>
            </a:outerShdw>
          </a:effectLst>
        </p:spPr>
      </p:pic>
      <p:sp>
        <p:nvSpPr>
          <p:cNvPr id="136" name="Google Shape;136;p14"/>
          <p:cNvSpPr txBox="1"/>
          <p:nvPr>
            <p:ph idx="1" type="body"/>
          </p:nvPr>
        </p:nvSpPr>
        <p:spPr>
          <a:xfrm>
            <a:off x="766650" y="987775"/>
            <a:ext cx="7505700" cy="34509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en"/>
              <a:t>The purpose of our project is to create a space where students can directly buy and sell textbooks from each other</a:t>
            </a:r>
            <a:endParaRPr/>
          </a:p>
          <a:p>
            <a:pPr indent="-311150" lvl="0" marL="457200" rtl="0" algn="l">
              <a:lnSpc>
                <a:spcPct val="150000"/>
              </a:lnSpc>
              <a:spcBef>
                <a:spcPts val="0"/>
              </a:spcBef>
              <a:spcAft>
                <a:spcPts val="0"/>
              </a:spcAft>
              <a:buSzPts val="1300"/>
              <a:buChar char="●"/>
            </a:pPr>
            <a:r>
              <a:rPr lang="en"/>
              <a:t>Our Buy &amp; Sell website makes it easy for U of R students to upload their old textbooks and connect with other students</a:t>
            </a:r>
            <a:endParaRPr/>
          </a:p>
          <a:p>
            <a:pPr indent="-311150" lvl="0" marL="457200" rtl="0" algn="l">
              <a:lnSpc>
                <a:spcPct val="150000"/>
              </a:lnSpc>
              <a:spcBef>
                <a:spcPts val="0"/>
              </a:spcBef>
              <a:spcAft>
                <a:spcPts val="0"/>
              </a:spcAft>
              <a:buSzPts val="1300"/>
              <a:buChar char="●"/>
            </a:pPr>
            <a:r>
              <a:rPr lang="en"/>
              <a:t>In contrast with Facebook marketplace                                                                                                                  or Kijiji, our site only allows books and                                                                                                                 is only open to U of R students</a:t>
            </a:r>
            <a:endParaRPr/>
          </a:p>
          <a:p>
            <a:pPr indent="-311150" lvl="0" marL="457200" rtl="0" algn="l">
              <a:lnSpc>
                <a:spcPct val="150000"/>
              </a:lnSpc>
              <a:spcBef>
                <a:spcPts val="0"/>
              </a:spcBef>
              <a:spcAft>
                <a:spcPts val="0"/>
              </a:spcAft>
              <a:buSzPts val="1300"/>
              <a:buChar char="●"/>
            </a:pPr>
            <a:r>
              <a:rPr lang="en"/>
              <a:t>Unlike the school bookstore, books of                                                                                                               any quality can be posted and there is                                                                                                                  no additional markup</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5"/>
          <p:cNvSpPr txBox="1"/>
          <p:nvPr>
            <p:ph type="title"/>
          </p:nvPr>
        </p:nvSpPr>
        <p:spPr>
          <a:xfrm>
            <a:off x="819150" y="45755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Use Case: Seller</a:t>
            </a:r>
            <a:endParaRPr/>
          </a:p>
        </p:txBody>
      </p:sp>
      <p:pic>
        <p:nvPicPr>
          <p:cNvPr id="142" name="Google Shape;142;p15"/>
          <p:cNvPicPr preferRelativeResize="0"/>
          <p:nvPr/>
        </p:nvPicPr>
        <p:blipFill rotWithShape="1">
          <a:blip r:embed="rId3">
            <a:alphaModFix/>
          </a:blip>
          <a:srcRect b="718" l="0" r="0" t="56537"/>
          <a:stretch/>
        </p:blipFill>
        <p:spPr>
          <a:xfrm>
            <a:off x="4328875" y="1436275"/>
            <a:ext cx="4267049" cy="3047892"/>
          </a:xfrm>
          <a:prstGeom prst="rect">
            <a:avLst/>
          </a:prstGeom>
          <a:noFill/>
          <a:ln>
            <a:noFill/>
          </a:ln>
        </p:spPr>
      </p:pic>
      <p:sp>
        <p:nvSpPr>
          <p:cNvPr id="143" name="Google Shape;143;p15"/>
          <p:cNvSpPr txBox="1"/>
          <p:nvPr>
            <p:ph idx="1" type="body"/>
          </p:nvPr>
        </p:nvSpPr>
        <p:spPr>
          <a:xfrm>
            <a:off x="819150" y="1481675"/>
            <a:ext cx="3753000" cy="29571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en"/>
              <a:t>Sellers must sign up before using our site and must be registered U of R students</a:t>
            </a:r>
            <a:endParaRPr/>
          </a:p>
          <a:p>
            <a:pPr indent="-311150" lvl="0" marL="457200" rtl="0" algn="l">
              <a:lnSpc>
                <a:spcPct val="150000"/>
              </a:lnSpc>
              <a:spcBef>
                <a:spcPts val="0"/>
              </a:spcBef>
              <a:spcAft>
                <a:spcPts val="0"/>
              </a:spcAft>
              <a:buSzPts val="1300"/>
              <a:buChar char="●"/>
            </a:pPr>
            <a:r>
              <a:rPr lang="en"/>
              <a:t>Registered users are asked to login before viewing the site</a:t>
            </a:r>
            <a:endParaRPr/>
          </a:p>
          <a:p>
            <a:pPr indent="-311150" lvl="0" marL="457200" rtl="0" algn="l">
              <a:lnSpc>
                <a:spcPct val="150000"/>
              </a:lnSpc>
              <a:spcBef>
                <a:spcPts val="0"/>
              </a:spcBef>
              <a:spcAft>
                <a:spcPts val="0"/>
              </a:spcAft>
              <a:buSzPts val="1300"/>
              <a:buChar char="●"/>
            </a:pPr>
            <a:r>
              <a:rPr lang="en"/>
              <a:t>Sellers may:</a:t>
            </a:r>
            <a:endParaRPr/>
          </a:p>
          <a:p>
            <a:pPr indent="-298450" lvl="1" marL="914400" rtl="0" algn="l">
              <a:lnSpc>
                <a:spcPct val="150000"/>
              </a:lnSpc>
              <a:spcBef>
                <a:spcPts val="0"/>
              </a:spcBef>
              <a:spcAft>
                <a:spcPts val="0"/>
              </a:spcAft>
              <a:buSzPts val="1100"/>
              <a:buChar char="○"/>
            </a:pPr>
            <a:r>
              <a:rPr lang="en"/>
              <a:t>Create a new post</a:t>
            </a:r>
            <a:endParaRPr/>
          </a:p>
          <a:p>
            <a:pPr indent="-298450" lvl="1" marL="914400" rtl="0" algn="l">
              <a:lnSpc>
                <a:spcPct val="150000"/>
              </a:lnSpc>
              <a:spcBef>
                <a:spcPts val="0"/>
              </a:spcBef>
              <a:spcAft>
                <a:spcPts val="0"/>
              </a:spcAft>
              <a:buSzPts val="1100"/>
              <a:buChar char="○"/>
            </a:pPr>
            <a:r>
              <a:rPr lang="en"/>
              <a:t>View their current postings</a:t>
            </a:r>
            <a:endParaRPr/>
          </a:p>
          <a:p>
            <a:pPr indent="-298450" lvl="1" marL="914400" rtl="0" algn="l">
              <a:lnSpc>
                <a:spcPct val="150000"/>
              </a:lnSpc>
              <a:spcBef>
                <a:spcPts val="0"/>
              </a:spcBef>
              <a:spcAft>
                <a:spcPts val="0"/>
              </a:spcAft>
              <a:buSzPts val="1100"/>
              <a:buChar char="○"/>
            </a:pPr>
            <a:r>
              <a:rPr lang="en"/>
              <a:t>Connect with potential buyers through their student email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6"/>
          <p:cNvSpPr txBox="1"/>
          <p:nvPr>
            <p:ph type="title"/>
          </p:nvPr>
        </p:nvSpPr>
        <p:spPr>
          <a:xfrm>
            <a:off x="819150" y="556325"/>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Use Case: Buyer</a:t>
            </a:r>
            <a:endParaRPr/>
          </a:p>
        </p:txBody>
      </p:sp>
      <p:sp>
        <p:nvSpPr>
          <p:cNvPr id="149" name="Google Shape;149;p16"/>
          <p:cNvSpPr txBox="1"/>
          <p:nvPr>
            <p:ph idx="1" type="body"/>
          </p:nvPr>
        </p:nvSpPr>
        <p:spPr>
          <a:xfrm>
            <a:off x="819150" y="1361725"/>
            <a:ext cx="3753000" cy="30771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en"/>
              <a:t>Similarly, students shopping for books must login before viewing the site</a:t>
            </a:r>
            <a:endParaRPr/>
          </a:p>
          <a:p>
            <a:pPr indent="-311150" lvl="0" marL="457200" rtl="0" algn="l">
              <a:lnSpc>
                <a:spcPct val="150000"/>
              </a:lnSpc>
              <a:spcBef>
                <a:spcPts val="0"/>
              </a:spcBef>
              <a:spcAft>
                <a:spcPts val="0"/>
              </a:spcAft>
              <a:buSzPts val="1300"/>
              <a:buChar char="●"/>
            </a:pPr>
            <a:r>
              <a:rPr lang="en"/>
              <a:t>Users may:</a:t>
            </a:r>
            <a:endParaRPr/>
          </a:p>
          <a:p>
            <a:pPr indent="-298450" lvl="1" marL="914400" rtl="0" algn="l">
              <a:lnSpc>
                <a:spcPct val="150000"/>
              </a:lnSpc>
              <a:spcBef>
                <a:spcPts val="0"/>
              </a:spcBef>
              <a:spcAft>
                <a:spcPts val="0"/>
              </a:spcAft>
              <a:buSzPts val="1100"/>
              <a:buChar char="○"/>
            </a:pPr>
            <a:r>
              <a:rPr lang="en"/>
              <a:t>View a specific listing</a:t>
            </a:r>
            <a:endParaRPr/>
          </a:p>
          <a:p>
            <a:pPr indent="-298450" lvl="1" marL="914400" rtl="0" algn="l">
              <a:lnSpc>
                <a:spcPct val="150000"/>
              </a:lnSpc>
              <a:spcBef>
                <a:spcPts val="0"/>
              </a:spcBef>
              <a:spcAft>
                <a:spcPts val="0"/>
              </a:spcAft>
              <a:buSzPts val="1100"/>
              <a:buChar char="○"/>
            </a:pPr>
            <a:r>
              <a:rPr lang="en"/>
              <a:t>Search the site for books by title, author, genre, or ISBN</a:t>
            </a:r>
            <a:endParaRPr/>
          </a:p>
          <a:p>
            <a:pPr indent="-298450" lvl="1" marL="914400" rtl="0" algn="l">
              <a:lnSpc>
                <a:spcPct val="150000"/>
              </a:lnSpc>
              <a:spcBef>
                <a:spcPts val="0"/>
              </a:spcBef>
              <a:spcAft>
                <a:spcPts val="0"/>
              </a:spcAft>
              <a:buSzPts val="1100"/>
              <a:buChar char="○"/>
            </a:pPr>
            <a:r>
              <a:rPr lang="en"/>
              <a:t>Purchase books by connecting with sellers</a:t>
            </a:r>
            <a:endParaRPr/>
          </a:p>
          <a:p>
            <a:pPr indent="-311150" lvl="0" marL="457200" rtl="0" algn="l">
              <a:lnSpc>
                <a:spcPct val="150000"/>
              </a:lnSpc>
              <a:spcBef>
                <a:spcPts val="0"/>
              </a:spcBef>
              <a:spcAft>
                <a:spcPts val="0"/>
              </a:spcAft>
              <a:buSzPts val="1300"/>
              <a:buChar char="●"/>
            </a:pPr>
            <a:r>
              <a:rPr lang="en"/>
              <a:t>To buy a book, the user will be shown the seller’s email so that they may directly communicate</a:t>
            </a:r>
            <a:endParaRPr/>
          </a:p>
        </p:txBody>
      </p:sp>
      <p:pic>
        <p:nvPicPr>
          <p:cNvPr id="150" name="Google Shape;150;p16"/>
          <p:cNvPicPr preferRelativeResize="0"/>
          <p:nvPr/>
        </p:nvPicPr>
        <p:blipFill rotWithShape="1">
          <a:blip r:embed="rId3">
            <a:alphaModFix/>
          </a:blip>
          <a:srcRect b="48812" l="0" r="0" t="0"/>
          <a:stretch/>
        </p:blipFill>
        <p:spPr>
          <a:xfrm>
            <a:off x="4572000" y="1249400"/>
            <a:ext cx="4267050" cy="330173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7"/>
          <p:cNvSpPr txBox="1"/>
          <p:nvPr>
            <p:ph type="title"/>
          </p:nvPr>
        </p:nvSpPr>
        <p:spPr>
          <a:xfrm>
            <a:off x="819150" y="422275"/>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MVC: Controller</a:t>
            </a:r>
            <a:endParaRPr/>
          </a:p>
        </p:txBody>
      </p:sp>
      <p:pic>
        <p:nvPicPr>
          <p:cNvPr id="156" name="Google Shape;156;p17"/>
          <p:cNvPicPr preferRelativeResize="0"/>
          <p:nvPr/>
        </p:nvPicPr>
        <p:blipFill rotWithShape="1">
          <a:blip r:embed="rId3">
            <a:alphaModFix/>
          </a:blip>
          <a:srcRect b="0" l="0" r="9526" t="0"/>
          <a:stretch/>
        </p:blipFill>
        <p:spPr>
          <a:xfrm>
            <a:off x="4507050" y="1313225"/>
            <a:ext cx="3860700" cy="2517049"/>
          </a:xfrm>
          <a:prstGeom prst="rect">
            <a:avLst/>
          </a:prstGeom>
          <a:noFill/>
          <a:ln>
            <a:noFill/>
          </a:ln>
        </p:spPr>
      </p:pic>
      <p:sp>
        <p:nvSpPr>
          <p:cNvPr id="157" name="Google Shape;157;p17"/>
          <p:cNvSpPr txBox="1"/>
          <p:nvPr>
            <p:ph idx="1" type="body"/>
          </p:nvPr>
        </p:nvSpPr>
        <p:spPr>
          <a:xfrm>
            <a:off x="819150" y="1143000"/>
            <a:ext cx="3753000" cy="32958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en"/>
              <a:t>The Controller is </a:t>
            </a:r>
            <a:r>
              <a:rPr lang="en"/>
              <a:t>responsible</a:t>
            </a:r>
            <a:r>
              <a:rPr lang="en"/>
              <a:t> for </a:t>
            </a:r>
            <a:r>
              <a:rPr lang="en"/>
              <a:t>processing</a:t>
            </a:r>
            <a:r>
              <a:rPr lang="en"/>
              <a:t> input and directing data flow</a:t>
            </a:r>
            <a:endParaRPr/>
          </a:p>
          <a:p>
            <a:pPr indent="-311150" lvl="0" marL="457200" rtl="0" algn="l">
              <a:lnSpc>
                <a:spcPct val="150000"/>
              </a:lnSpc>
              <a:spcBef>
                <a:spcPts val="0"/>
              </a:spcBef>
              <a:spcAft>
                <a:spcPts val="0"/>
              </a:spcAft>
              <a:buSzPts val="1300"/>
              <a:buChar char="●"/>
            </a:pPr>
            <a:r>
              <a:rPr lang="en"/>
              <a:t>In our web app, it </a:t>
            </a:r>
            <a:r>
              <a:rPr lang="en"/>
              <a:t>handles requests to view books, upload books, and communicate with other users, as well as managing the database to store and organise user and book information</a:t>
            </a:r>
            <a:endParaRPr/>
          </a:p>
          <a:p>
            <a:pPr indent="-311150" lvl="0" marL="457200" rtl="0" algn="l">
              <a:lnSpc>
                <a:spcPct val="150000"/>
              </a:lnSpc>
              <a:spcBef>
                <a:spcPts val="0"/>
              </a:spcBef>
              <a:spcAft>
                <a:spcPts val="0"/>
              </a:spcAft>
              <a:buSzPts val="1300"/>
              <a:buChar char="●"/>
            </a:pPr>
            <a:r>
              <a:rPr lang="en"/>
              <a:t>Ex. If a book is bought, the Controller removes it from the database and updates the View so that book isn’t shown anymore</a:t>
            </a:r>
            <a:endParaRPr/>
          </a:p>
        </p:txBody>
      </p:sp>
      <p:sp>
        <p:nvSpPr>
          <p:cNvPr id="158" name="Google Shape;158;p17"/>
          <p:cNvSpPr txBox="1"/>
          <p:nvPr/>
        </p:nvSpPr>
        <p:spPr>
          <a:xfrm>
            <a:off x="819150" y="4137575"/>
            <a:ext cx="7548600" cy="3849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Calibri"/>
              <a:buChar char="●"/>
            </a:pPr>
            <a:r>
              <a:rPr lang="en" sz="1300">
                <a:latin typeface="Calibri"/>
                <a:ea typeface="Calibri"/>
                <a:cs typeface="Calibri"/>
                <a:sym typeface="Calibri"/>
              </a:rPr>
              <a:t>The screenshot shows the code to search the Model and returns results to the View</a:t>
            </a:r>
            <a:endParaRPr sz="13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8"/>
          <p:cNvSpPr txBox="1"/>
          <p:nvPr>
            <p:ph type="title"/>
          </p:nvPr>
        </p:nvSpPr>
        <p:spPr>
          <a:xfrm>
            <a:off x="861475" y="42225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MVC: Model</a:t>
            </a:r>
            <a:endParaRPr/>
          </a:p>
        </p:txBody>
      </p:sp>
      <p:sp>
        <p:nvSpPr>
          <p:cNvPr id="164" name="Google Shape;164;p18"/>
          <p:cNvSpPr txBox="1"/>
          <p:nvPr>
            <p:ph idx="1" type="body"/>
          </p:nvPr>
        </p:nvSpPr>
        <p:spPr>
          <a:xfrm>
            <a:off x="819150" y="1051275"/>
            <a:ext cx="3753000" cy="33876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en"/>
              <a:t>The Model is the data layer, it’s responsible for storing, retrieving, and manipulating the data stored in the database</a:t>
            </a:r>
            <a:endParaRPr/>
          </a:p>
          <a:p>
            <a:pPr indent="-311150" lvl="0" marL="457200" rtl="0" algn="l">
              <a:lnSpc>
                <a:spcPct val="150000"/>
              </a:lnSpc>
              <a:spcBef>
                <a:spcPts val="0"/>
              </a:spcBef>
              <a:spcAft>
                <a:spcPts val="0"/>
              </a:spcAft>
              <a:buSzPts val="1300"/>
              <a:buChar char="●"/>
            </a:pPr>
            <a:r>
              <a:rPr lang="en"/>
              <a:t>For our use, it stores info about books and users, such as the book titles, authors, descriptions, and usernames, emails, and addresses</a:t>
            </a:r>
            <a:endParaRPr/>
          </a:p>
          <a:p>
            <a:pPr indent="-311150" lvl="0" marL="457200" rtl="0" algn="l">
              <a:lnSpc>
                <a:spcPct val="150000"/>
              </a:lnSpc>
              <a:spcBef>
                <a:spcPts val="0"/>
              </a:spcBef>
              <a:spcAft>
                <a:spcPts val="0"/>
              </a:spcAft>
              <a:buSzPts val="1300"/>
              <a:buChar char="●"/>
            </a:pPr>
            <a:r>
              <a:rPr lang="en"/>
              <a:t>Our site uses MySQL and JSON requests</a:t>
            </a:r>
            <a:endParaRPr/>
          </a:p>
          <a:p>
            <a:pPr indent="-311150" lvl="0" marL="457200" rtl="0" algn="l">
              <a:lnSpc>
                <a:spcPct val="150000"/>
              </a:lnSpc>
              <a:spcBef>
                <a:spcPts val="0"/>
              </a:spcBef>
              <a:spcAft>
                <a:spcPts val="0"/>
              </a:spcAft>
              <a:buSzPts val="1300"/>
              <a:buChar char="●"/>
            </a:pPr>
            <a:r>
              <a:rPr lang="en"/>
              <a:t>The code shown creates the Users table and the favorites table within the Model</a:t>
            </a:r>
            <a:endParaRPr/>
          </a:p>
        </p:txBody>
      </p:sp>
      <p:pic>
        <p:nvPicPr>
          <p:cNvPr id="165" name="Google Shape;165;p18"/>
          <p:cNvPicPr preferRelativeResize="0"/>
          <p:nvPr/>
        </p:nvPicPr>
        <p:blipFill>
          <a:blip r:embed="rId3">
            <a:alphaModFix/>
          </a:blip>
          <a:stretch>
            <a:fillRect/>
          </a:stretch>
        </p:blipFill>
        <p:spPr>
          <a:xfrm>
            <a:off x="4944626" y="1007975"/>
            <a:ext cx="3134674" cy="2158126"/>
          </a:xfrm>
          <a:prstGeom prst="rect">
            <a:avLst/>
          </a:prstGeom>
          <a:noFill/>
          <a:ln>
            <a:noFill/>
          </a:ln>
        </p:spPr>
      </p:pic>
      <p:pic>
        <p:nvPicPr>
          <p:cNvPr id="166" name="Google Shape;166;p18"/>
          <p:cNvPicPr preferRelativeResize="0"/>
          <p:nvPr/>
        </p:nvPicPr>
        <p:blipFill>
          <a:blip r:embed="rId4">
            <a:alphaModFix/>
          </a:blip>
          <a:stretch>
            <a:fillRect/>
          </a:stretch>
        </p:blipFill>
        <p:spPr>
          <a:xfrm>
            <a:off x="4944625" y="2850625"/>
            <a:ext cx="3134675" cy="19336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9"/>
          <p:cNvSpPr txBox="1"/>
          <p:nvPr>
            <p:ph type="title"/>
          </p:nvPr>
        </p:nvSpPr>
        <p:spPr>
          <a:xfrm>
            <a:off x="847375" y="429325"/>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MVC: View</a:t>
            </a:r>
            <a:endParaRPr/>
          </a:p>
        </p:txBody>
      </p:sp>
      <p:sp>
        <p:nvSpPr>
          <p:cNvPr id="172" name="Google Shape;172;p19"/>
          <p:cNvSpPr txBox="1"/>
          <p:nvPr>
            <p:ph idx="1" type="body"/>
          </p:nvPr>
        </p:nvSpPr>
        <p:spPr>
          <a:xfrm>
            <a:off x="819150" y="1037175"/>
            <a:ext cx="3409800" cy="34017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en"/>
              <a:t>The View is the user interface of the app</a:t>
            </a:r>
            <a:endParaRPr/>
          </a:p>
          <a:p>
            <a:pPr indent="-311150" lvl="0" marL="457200" rtl="0" algn="l">
              <a:lnSpc>
                <a:spcPct val="150000"/>
              </a:lnSpc>
              <a:spcBef>
                <a:spcPts val="0"/>
              </a:spcBef>
              <a:spcAft>
                <a:spcPts val="0"/>
              </a:spcAft>
              <a:buSzPts val="1300"/>
              <a:buChar char="●"/>
            </a:pPr>
            <a:r>
              <a:rPr lang="en"/>
              <a:t>We used HTML, PHP, and CSS to display our website to users</a:t>
            </a:r>
            <a:endParaRPr/>
          </a:p>
          <a:p>
            <a:pPr indent="-311150" lvl="0" marL="457200" rtl="0" algn="l">
              <a:lnSpc>
                <a:spcPct val="150000"/>
              </a:lnSpc>
              <a:spcBef>
                <a:spcPts val="0"/>
              </a:spcBef>
              <a:spcAft>
                <a:spcPts val="0"/>
              </a:spcAft>
              <a:buSzPts val="1300"/>
              <a:buChar char="●"/>
            </a:pPr>
            <a:r>
              <a:rPr lang="en"/>
              <a:t>Updated by the Controller so if a book is uploaded or deleted the View will display the correct info</a:t>
            </a:r>
            <a:endParaRPr/>
          </a:p>
          <a:p>
            <a:pPr indent="-311150" lvl="0" marL="457200" rtl="0" algn="l">
              <a:lnSpc>
                <a:spcPct val="150000"/>
              </a:lnSpc>
              <a:spcBef>
                <a:spcPts val="0"/>
              </a:spcBef>
              <a:spcAft>
                <a:spcPts val="0"/>
              </a:spcAft>
              <a:buSzPts val="1300"/>
              <a:buChar char="●"/>
            </a:pPr>
            <a:r>
              <a:rPr lang="en"/>
              <a:t>This code displays the featured books on the homepage - it relies on the Controller to pull titles and images from the Model</a:t>
            </a:r>
            <a:endParaRPr/>
          </a:p>
        </p:txBody>
      </p:sp>
      <p:pic>
        <p:nvPicPr>
          <p:cNvPr id="173" name="Google Shape;173;p19"/>
          <p:cNvPicPr preferRelativeResize="0"/>
          <p:nvPr/>
        </p:nvPicPr>
        <p:blipFill>
          <a:blip r:embed="rId3">
            <a:alphaModFix/>
          </a:blip>
          <a:stretch>
            <a:fillRect/>
          </a:stretch>
        </p:blipFill>
        <p:spPr>
          <a:xfrm>
            <a:off x="4229025" y="1366688"/>
            <a:ext cx="4450801" cy="24101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0"/>
          <p:cNvSpPr txBox="1"/>
          <p:nvPr>
            <p:ph type="title"/>
          </p:nvPr>
        </p:nvSpPr>
        <p:spPr>
          <a:xfrm>
            <a:off x="819150" y="47165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Design Pattern: Observer</a:t>
            </a:r>
            <a:endParaRPr/>
          </a:p>
        </p:txBody>
      </p:sp>
      <p:sp>
        <p:nvSpPr>
          <p:cNvPr id="179" name="Google Shape;179;p20"/>
          <p:cNvSpPr txBox="1"/>
          <p:nvPr>
            <p:ph idx="1" type="body"/>
          </p:nvPr>
        </p:nvSpPr>
        <p:spPr>
          <a:xfrm>
            <a:off x="819150" y="1164175"/>
            <a:ext cx="3753000" cy="32745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en"/>
              <a:t>The observer design pattern is focused on the </a:t>
            </a:r>
            <a:r>
              <a:rPr lang="en"/>
              <a:t>interactivity</a:t>
            </a:r>
            <a:r>
              <a:rPr lang="en"/>
              <a:t> of the site</a:t>
            </a:r>
            <a:endParaRPr/>
          </a:p>
          <a:p>
            <a:pPr indent="-311150" lvl="0" marL="457200" rtl="0" algn="l">
              <a:lnSpc>
                <a:spcPct val="150000"/>
              </a:lnSpc>
              <a:spcBef>
                <a:spcPts val="0"/>
              </a:spcBef>
              <a:spcAft>
                <a:spcPts val="0"/>
              </a:spcAft>
              <a:buSzPts val="1300"/>
              <a:buChar char="●"/>
            </a:pPr>
            <a:r>
              <a:rPr lang="en"/>
              <a:t>User’s are assigned “Observers” </a:t>
            </a:r>
            <a:r>
              <a:rPr lang="en"/>
              <a:t>which</a:t>
            </a:r>
            <a:r>
              <a:rPr lang="en"/>
              <a:t> notify them of state changes</a:t>
            </a:r>
            <a:endParaRPr/>
          </a:p>
          <a:p>
            <a:pPr indent="-298450" lvl="1" marL="914400" rtl="0" algn="l">
              <a:lnSpc>
                <a:spcPct val="150000"/>
              </a:lnSpc>
              <a:spcBef>
                <a:spcPts val="0"/>
              </a:spcBef>
              <a:spcAft>
                <a:spcPts val="0"/>
              </a:spcAft>
              <a:buSzPts val="1100"/>
              <a:buChar char="○"/>
            </a:pPr>
            <a:r>
              <a:rPr lang="en"/>
              <a:t>For sellers, an Observer notifies them if a user has added their book to the user’s favourites list</a:t>
            </a:r>
            <a:endParaRPr/>
          </a:p>
          <a:p>
            <a:pPr indent="-298450" lvl="1" marL="914400" rtl="0" algn="l">
              <a:lnSpc>
                <a:spcPct val="150000"/>
              </a:lnSpc>
              <a:spcBef>
                <a:spcPts val="0"/>
              </a:spcBef>
              <a:spcAft>
                <a:spcPts val="0"/>
              </a:spcAft>
              <a:buSzPts val="1100"/>
              <a:buChar char="○"/>
            </a:pPr>
            <a:r>
              <a:rPr lang="en"/>
              <a:t>For buyers, an Observer notifies them if a book in their favourites has been sold or if a book they want has become available</a:t>
            </a:r>
            <a:endParaRPr/>
          </a:p>
        </p:txBody>
      </p:sp>
      <p:pic>
        <p:nvPicPr>
          <p:cNvPr id="180" name="Google Shape;180;p20"/>
          <p:cNvPicPr preferRelativeResize="0"/>
          <p:nvPr/>
        </p:nvPicPr>
        <p:blipFill>
          <a:blip r:embed="rId3">
            <a:alphaModFix/>
          </a:blip>
          <a:stretch>
            <a:fillRect/>
          </a:stretch>
        </p:blipFill>
        <p:spPr>
          <a:xfrm>
            <a:off x="4639875" y="1095200"/>
            <a:ext cx="4075982" cy="3412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1"/>
          <p:cNvSpPr txBox="1"/>
          <p:nvPr>
            <p:ph type="title"/>
          </p:nvPr>
        </p:nvSpPr>
        <p:spPr>
          <a:xfrm>
            <a:off x="819150" y="479825"/>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Design Pattern: Observer Cont.</a:t>
            </a:r>
            <a:endParaRPr/>
          </a:p>
        </p:txBody>
      </p:sp>
      <p:sp>
        <p:nvSpPr>
          <p:cNvPr id="186" name="Google Shape;186;p21"/>
          <p:cNvSpPr txBox="1"/>
          <p:nvPr>
            <p:ph idx="1" type="body"/>
          </p:nvPr>
        </p:nvSpPr>
        <p:spPr>
          <a:xfrm>
            <a:off x="819150" y="1153550"/>
            <a:ext cx="3753000" cy="35313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en"/>
              <a:t>Implementation of this design pattern was limited due to complexity and time constraints</a:t>
            </a:r>
            <a:endParaRPr/>
          </a:p>
          <a:p>
            <a:pPr indent="-311150" lvl="0" marL="457200" rtl="0" algn="l">
              <a:lnSpc>
                <a:spcPct val="150000"/>
              </a:lnSpc>
              <a:spcBef>
                <a:spcPts val="0"/>
              </a:spcBef>
              <a:spcAft>
                <a:spcPts val="0"/>
              </a:spcAft>
              <a:buSzPts val="1300"/>
              <a:buChar char="●"/>
            </a:pPr>
            <a:r>
              <a:rPr lang="en"/>
              <a:t>At the moment, user’s can add books to a favourites list or upload new posts but they will not be notified if any state change occurs</a:t>
            </a:r>
            <a:endParaRPr/>
          </a:p>
          <a:p>
            <a:pPr indent="-311150" lvl="0" marL="457200" rtl="0" algn="l">
              <a:lnSpc>
                <a:spcPct val="150000"/>
              </a:lnSpc>
              <a:spcBef>
                <a:spcPts val="0"/>
              </a:spcBef>
              <a:spcAft>
                <a:spcPts val="0"/>
              </a:spcAft>
              <a:buSzPts val="1300"/>
              <a:buChar char="●"/>
            </a:pPr>
            <a:r>
              <a:rPr lang="en"/>
              <a:t>The code shown pulls the user’s favourite books from the database to be displayed. Ideally, an Observer would be here to occasionally check for changes and notify the user if there is</a:t>
            </a:r>
            <a:endParaRPr/>
          </a:p>
        </p:txBody>
      </p:sp>
      <p:pic>
        <p:nvPicPr>
          <p:cNvPr id="187" name="Google Shape;187;p21"/>
          <p:cNvPicPr preferRelativeResize="0"/>
          <p:nvPr/>
        </p:nvPicPr>
        <p:blipFill>
          <a:blip r:embed="rId3">
            <a:alphaModFix/>
          </a:blip>
          <a:stretch>
            <a:fillRect/>
          </a:stretch>
        </p:blipFill>
        <p:spPr>
          <a:xfrm>
            <a:off x="5437000" y="1153550"/>
            <a:ext cx="2162253" cy="34042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